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5"/>
  </p:notesMasterIdLst>
  <p:sldIdLst>
    <p:sldId id="284" r:id="rId2"/>
    <p:sldId id="286" r:id="rId3"/>
    <p:sldId id="287" r:id="rId4"/>
    <p:sldId id="289" r:id="rId5"/>
    <p:sldId id="298" r:id="rId6"/>
    <p:sldId id="304" r:id="rId7"/>
    <p:sldId id="305" r:id="rId8"/>
    <p:sldId id="307" r:id="rId9"/>
    <p:sldId id="306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5" r:id="rId27"/>
    <p:sldId id="326" r:id="rId28"/>
    <p:sldId id="328" r:id="rId29"/>
    <p:sldId id="331" r:id="rId30"/>
    <p:sldId id="329" r:id="rId31"/>
    <p:sldId id="332" r:id="rId32"/>
    <p:sldId id="300" r:id="rId33"/>
    <p:sldId id="299" r:id="rId34"/>
  </p:sldIdLst>
  <p:sldSz cx="15240000" cy="11430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2286000" algn="l" defTabSz="914400" rtl="0" eaLnBrk="1" latinLnBrk="0" hangingPunct="1"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2743200" algn="l" defTabSz="914400" rtl="0" eaLnBrk="1" latinLnBrk="0" hangingPunct="1"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3200400" algn="l" defTabSz="914400" rtl="0" eaLnBrk="1" latinLnBrk="0" hangingPunct="1"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3657600" algn="l" defTabSz="914400" rtl="0" eaLnBrk="1" latinLnBrk="0" hangingPunct="1"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5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3" autoAdjust="0"/>
    <p:restoredTop sz="94654" autoAdjust="0"/>
  </p:normalViewPr>
  <p:slideViewPr>
    <p:cSldViewPr>
      <p:cViewPr>
        <p:scale>
          <a:sx n="40" d="100"/>
          <a:sy n="40" d="100"/>
        </p:scale>
        <p:origin x="-942" y="-174"/>
      </p:cViewPr>
      <p:guideLst>
        <p:guide orient="horz" pos="3600"/>
        <p:guide pos="48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4" name="Rectangle 2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16748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z="2200" dirty="0">
              <a:latin typeface="Lucida Grande" charset="0"/>
              <a:ea typeface="Lucida Grande" charset="0"/>
              <a:cs typeface="Lucida Grande" charset="0"/>
              <a:sym typeface="Lucida Grande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BCA32AAA-478B-47FE-B84A-5758D7D1ED97}" type="slidenum">
              <a:rPr lang="en-US" smtClean="0">
                <a:ea typeface="ＭＳ Ｐゴシック" pitchFamily="34" charset="-128"/>
              </a:rPr>
              <a:pPr/>
              <a:t>2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z="2200" dirty="0">
              <a:latin typeface="Lucida Grande" charset="0"/>
              <a:ea typeface="Lucida Grande" charset="0"/>
              <a:cs typeface="Lucida Grande" charset="0"/>
              <a:sym typeface="Lucida Grande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697799BF-0151-48B1-BB71-F7F23A81F358}" type="slidenum">
              <a:rPr lang="en-US" smtClean="0">
                <a:ea typeface="ＭＳ Ｐゴシック" pitchFamily="34" charset="-128"/>
              </a:rPr>
              <a:pPr/>
              <a:t>29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D1C89719-150C-423E-8A21-9CCBDE9618D6}" type="slidenum">
              <a:rPr lang="en-US" smtClean="0">
                <a:ea typeface="ＭＳ Ｐゴシック" pitchFamily="34" charset="-128"/>
              </a:rPr>
              <a:pPr/>
              <a:t>3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30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697799BF-0151-48B1-BB71-F7F23A81F358}" type="slidenum">
              <a:rPr lang="en-US" smtClean="0">
                <a:ea typeface="ＭＳ Ｐゴシック" pitchFamily="34" charset="-128"/>
              </a:rPr>
              <a:pPr/>
              <a:t>4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z="2200" dirty="0">
              <a:latin typeface="Lucida Grande" charset="0"/>
              <a:ea typeface="Lucida Grande" charset="0"/>
              <a:cs typeface="Lucida Grande" charset="0"/>
              <a:sym typeface="Lucida Grande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3551238"/>
            <a:ext cx="12954000" cy="244951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7539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6477000"/>
            <a:ext cx="10668000" cy="292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aseline="0"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13716000" cy="1905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667000"/>
            <a:ext cx="13716000" cy="7543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49000" y="457200"/>
            <a:ext cx="3429000" cy="97536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457200"/>
            <a:ext cx="10134600" cy="97536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13716000" cy="1905000"/>
          </a:xfrm>
          <a:prstGeom prst="rect">
            <a:avLst/>
          </a:prstGeom>
        </p:spPr>
        <p:txBody>
          <a:bodyPr/>
          <a:lstStyle>
            <a:lvl1pPr>
              <a:defRPr sz="9000" baseline="0">
                <a:solidFill>
                  <a:srgbClr val="17539C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667000"/>
            <a:ext cx="13716000" cy="7543800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baseline="0">
                <a:latin typeface="Calibri" pitchFamily="34" charset="0"/>
              </a:defRPr>
            </a:lvl1pPr>
            <a:lvl2pPr>
              <a:buClr>
                <a:srgbClr val="17539C"/>
              </a:buClr>
              <a:defRPr baseline="0">
                <a:latin typeface="Calibri" pitchFamily="34" charset="0"/>
              </a:defRPr>
            </a:lvl2pPr>
            <a:lvl3pPr>
              <a:buFontTx/>
              <a:buBlip>
                <a:blip r:embed="rId2"/>
              </a:buBlip>
              <a:defRPr baseline="0">
                <a:latin typeface="Calibri" pitchFamily="34" charset="0"/>
              </a:defRPr>
            </a:lvl3pPr>
            <a:lvl4pPr>
              <a:buClr>
                <a:srgbClr val="17539C"/>
              </a:buClr>
              <a:defRPr baseline="0">
                <a:latin typeface="Calibri" pitchFamily="34" charset="0"/>
              </a:defRPr>
            </a:lvl4pPr>
            <a:lvl5pPr>
              <a:buFontTx/>
              <a:buBlip>
                <a:blip r:embed="rId2"/>
              </a:buBlip>
              <a:defRPr baseline="0"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3325" y="7345363"/>
            <a:ext cx="12954000" cy="227012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 baseline="0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3325" y="4845050"/>
            <a:ext cx="12954000" cy="25003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13716000" cy="1905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7539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667000"/>
            <a:ext cx="6781800" cy="7543800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800" baseline="0">
                <a:latin typeface="Calibri" pitchFamily="34" charset="0"/>
              </a:defRPr>
            </a:lvl1pPr>
            <a:lvl2pPr>
              <a:buClr>
                <a:srgbClr val="17539C"/>
              </a:buClr>
              <a:defRPr sz="2400" baseline="0">
                <a:latin typeface="Calibri" pitchFamily="34" charset="0"/>
              </a:defRPr>
            </a:lvl2pPr>
            <a:lvl3pPr>
              <a:buFontTx/>
              <a:buBlip>
                <a:blip r:embed="rId2"/>
              </a:buBlip>
              <a:defRPr sz="2000" baseline="0">
                <a:latin typeface="Calibri" pitchFamily="34" charset="0"/>
              </a:defRPr>
            </a:lvl3pPr>
            <a:lvl4pPr>
              <a:buClr>
                <a:srgbClr val="17539C"/>
              </a:buClr>
              <a:defRPr sz="1800" baseline="0">
                <a:latin typeface="Calibri" pitchFamily="34" charset="0"/>
              </a:defRPr>
            </a:lvl4pPr>
            <a:lvl5pPr>
              <a:buFontTx/>
              <a:buBlip>
                <a:blip r:embed="rId2"/>
              </a:buBlip>
              <a:defRPr sz="1800" baseline="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96200" y="2667000"/>
            <a:ext cx="6781800" cy="7543800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800" baseline="0">
                <a:latin typeface="Calibri" pitchFamily="34" charset="0"/>
              </a:defRPr>
            </a:lvl1pPr>
            <a:lvl2pPr>
              <a:buClr>
                <a:srgbClr val="17539C"/>
              </a:buClr>
              <a:defRPr sz="2400" baseline="0">
                <a:latin typeface="Calibri" pitchFamily="34" charset="0"/>
              </a:defRPr>
            </a:lvl2pPr>
            <a:lvl3pPr>
              <a:buFontTx/>
              <a:buBlip>
                <a:blip r:embed="rId2"/>
              </a:buBlip>
              <a:defRPr sz="2000" baseline="0">
                <a:latin typeface="Calibri" pitchFamily="34" charset="0"/>
              </a:defRPr>
            </a:lvl3pPr>
            <a:lvl4pPr>
              <a:buClr>
                <a:srgbClr val="17539C"/>
              </a:buClr>
              <a:defRPr sz="1800" baseline="0">
                <a:latin typeface="Calibri" pitchFamily="34" charset="0"/>
              </a:defRPr>
            </a:lvl4pPr>
            <a:lvl5pPr>
              <a:buFontTx/>
              <a:buBlip>
                <a:blip r:embed="rId2"/>
              </a:buBlip>
              <a:defRPr sz="1800" baseline="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13716000" cy="1905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7539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2559050"/>
            <a:ext cx="6734175" cy="10652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0" y="3624263"/>
            <a:ext cx="6734175" cy="658653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/>
            </a:lvl1pPr>
            <a:lvl2pPr>
              <a:buClr>
                <a:srgbClr val="17539C"/>
              </a:buClr>
              <a:defRPr sz="2000"/>
            </a:lvl2pPr>
            <a:lvl3pPr>
              <a:buFontTx/>
              <a:buBlip>
                <a:blip r:embed="rId2"/>
              </a:buBlip>
              <a:defRPr sz="1800"/>
            </a:lvl3pPr>
            <a:lvl4pPr>
              <a:buClr>
                <a:srgbClr val="17539C"/>
              </a:buClr>
              <a:defRPr sz="1600"/>
            </a:lvl4pPr>
            <a:lvl5pPr>
              <a:buFontTx/>
              <a:buBlip>
                <a:blip r:embed="rId2"/>
              </a:buBlip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42238" y="2559050"/>
            <a:ext cx="6735762" cy="10652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42238" y="3624263"/>
            <a:ext cx="6735762" cy="658653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/>
            </a:lvl1pPr>
            <a:lvl2pPr>
              <a:buClr>
                <a:srgbClr val="17539C"/>
              </a:buClr>
              <a:defRPr sz="2000"/>
            </a:lvl2pPr>
            <a:lvl3pPr>
              <a:buFontTx/>
              <a:buBlip>
                <a:blip r:embed="rId2"/>
              </a:buBlip>
              <a:defRPr sz="1800"/>
            </a:lvl3pPr>
            <a:lvl4pPr>
              <a:buClr>
                <a:srgbClr val="17539C"/>
              </a:buClr>
              <a:defRPr sz="1600"/>
            </a:lvl4pPr>
            <a:lvl5pPr>
              <a:buFontTx/>
              <a:buBlip>
                <a:blip r:embed="rId2"/>
              </a:buBlip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13716000" cy="1905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7539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5613"/>
            <a:ext cx="5013325" cy="19367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7888" y="455613"/>
            <a:ext cx="8520112" cy="975518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3200"/>
            </a:lvl1pPr>
            <a:lvl2pPr>
              <a:buClr>
                <a:srgbClr val="17539C"/>
              </a:buClr>
              <a:defRPr sz="2800"/>
            </a:lvl2pPr>
            <a:lvl3pPr>
              <a:buFontTx/>
              <a:buBlip>
                <a:blip r:embed="rId2"/>
              </a:buBlip>
              <a:defRPr sz="2400"/>
            </a:lvl3pPr>
            <a:lvl4pPr>
              <a:buClr>
                <a:srgbClr val="17539C"/>
              </a:buClr>
              <a:defRPr sz="2000"/>
            </a:lvl4pPr>
            <a:lvl5pPr>
              <a:buFontTx/>
              <a:buBlip>
                <a:blip r:embed="rId2"/>
              </a:buBlip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2392363"/>
            <a:ext cx="5013325" cy="78184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7675" y="8001000"/>
            <a:ext cx="9144000" cy="94456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87675" y="1020763"/>
            <a:ext cx="9144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87675" y="8945563"/>
            <a:ext cx="9144000" cy="13414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240000" cy="11430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7" y="635000"/>
            <a:ext cx="3821113" cy="1117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  <a:effectLst>
            <a:outerShdw dist="25399" dir="54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2051" name="Rectangle 3"/>
          <p:cNvSpPr>
            <a:spLocks/>
          </p:cNvSpPr>
          <p:nvPr/>
        </p:nvSpPr>
        <p:spPr bwMode="auto">
          <a:xfrm>
            <a:off x="736600" y="4724400"/>
            <a:ext cx="12446000" cy="2095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b"/>
          <a:lstStyle/>
          <a:p>
            <a:pPr algn="l">
              <a:lnSpc>
                <a:spcPct val="80000"/>
              </a:lnSpc>
            </a:pPr>
            <a:r>
              <a:rPr lang="en-US" sz="7200" b="1" dirty="0" smtClean="0">
                <a:solidFill>
                  <a:srgbClr val="2A5B8A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A Guide to Getting Started</a:t>
            </a:r>
            <a:endParaRPr lang="en-US" sz="7200" b="1" dirty="0">
              <a:solidFill>
                <a:srgbClr val="2A5B8A"/>
              </a:solidFill>
              <a:latin typeface="Helvetica Neue" charset="0"/>
              <a:ea typeface="Helvetica Neue" charset="0"/>
              <a:cs typeface="Helvetica Neue" charset="0"/>
              <a:sym typeface="Helvetica Neue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Create Your Profile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12.0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676400"/>
            <a:ext cx="12118202" cy="87630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11430000" y="457200"/>
            <a:ext cx="3200400" cy="1474787"/>
          </a:xfrm>
          <a:prstGeom prst="wedgeRectCallout">
            <a:avLst>
              <a:gd name="adj1" fmla="val -89562"/>
              <a:gd name="adj2" fmla="val 7985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/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Claim your personal URL</a:t>
            </a:r>
          </a:p>
          <a:p>
            <a:pPr eaLnBrk="0" hangingPunct="0"/>
            <a:endParaRPr lang="en-US" sz="1600" dirty="0"/>
          </a:p>
        </p:txBody>
      </p:sp>
      <p:sp>
        <p:nvSpPr>
          <p:cNvPr id="6" name="Rectangular Callout 17"/>
          <p:cNvSpPr>
            <a:spLocks noChangeArrowheads="1"/>
          </p:cNvSpPr>
          <p:nvPr/>
        </p:nvSpPr>
        <p:spPr bwMode="auto">
          <a:xfrm>
            <a:off x="10058400" y="8229600"/>
            <a:ext cx="3657600" cy="1981200"/>
          </a:xfrm>
          <a:prstGeom prst="wedgeRectCallout">
            <a:avLst>
              <a:gd name="adj1" fmla="val -114121"/>
              <a:gd name="adj2" fmla="val -646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/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Add any previous schools you’ve worked at</a:t>
            </a:r>
          </a:p>
          <a:p>
            <a:pPr eaLnBrk="0" hangingPunct="0"/>
            <a:endParaRPr lang="en-US" sz="1600" dirty="0"/>
          </a:p>
        </p:txBody>
      </p:sp>
      <p:sp>
        <p:nvSpPr>
          <p:cNvPr id="17" name="Rectangular Callout 17"/>
          <p:cNvSpPr>
            <a:spLocks noChangeArrowheads="1"/>
          </p:cNvSpPr>
          <p:nvPr/>
        </p:nvSpPr>
        <p:spPr bwMode="auto">
          <a:xfrm>
            <a:off x="533400" y="7162800"/>
            <a:ext cx="3429000" cy="1295400"/>
          </a:xfrm>
          <a:prstGeom prst="wedgeRectCallout">
            <a:avLst>
              <a:gd name="adj1" fmla="val 20527"/>
              <a:gd name="adj2" fmla="val -8406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0" hangingPunct="0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33400" y="7215406"/>
            <a:ext cx="3352800" cy="181588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Tell people about yourself</a:t>
            </a:r>
            <a:endParaRPr lang="en-US" sz="32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15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Create a Group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16.1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495800"/>
            <a:ext cx="2260600" cy="5562600"/>
          </a:xfrm>
          <a:prstGeom prst="rect">
            <a:avLst/>
          </a:prstGeom>
        </p:spPr>
      </p:pic>
      <p:pic>
        <p:nvPicPr>
          <p:cNvPr id="3" name="Picture 2" descr="Screen Shot 2012-05-15 at 5.15.42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5029199"/>
            <a:ext cx="5105400" cy="4404923"/>
          </a:xfrm>
          <a:prstGeom prst="rect">
            <a:avLst/>
          </a:prstGeom>
        </p:spPr>
      </p:pic>
      <p:pic>
        <p:nvPicPr>
          <p:cNvPr id="5" name="Picture 4" descr="Screen Shot 2012-05-15 at 5.17.06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5105400"/>
            <a:ext cx="3657321" cy="3005364"/>
          </a:xfrm>
          <a:prstGeom prst="rect">
            <a:avLst/>
          </a:prstGeom>
        </p:spPr>
      </p:pic>
      <p:sp>
        <p:nvSpPr>
          <p:cNvPr id="6" name="Rectangular Callout 17"/>
          <p:cNvSpPr>
            <a:spLocks noChangeArrowheads="1"/>
          </p:cNvSpPr>
          <p:nvPr/>
        </p:nvSpPr>
        <p:spPr bwMode="auto">
          <a:xfrm>
            <a:off x="533400" y="1752599"/>
            <a:ext cx="3886200" cy="1374829"/>
          </a:xfrm>
          <a:prstGeom prst="wedgeRectCallout">
            <a:avLst>
              <a:gd name="adj1" fmla="val 6937"/>
              <a:gd name="adj2" fmla="val 12107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5029200" y="1752600"/>
            <a:ext cx="4572000" cy="1428594"/>
          </a:xfrm>
          <a:prstGeom prst="wedgeRectCallout">
            <a:avLst>
              <a:gd name="adj1" fmla="val 5352"/>
              <a:gd name="adj2" fmla="val 14670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181600" y="1828800"/>
            <a:ext cx="4191000" cy="120032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Calibri"/>
                <a:cs typeface="Calibri"/>
              </a:rPr>
              <a:t>2. Complete group info</a:t>
            </a:r>
            <a:endParaRPr lang="en-US" sz="3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10134600" y="1752600"/>
            <a:ext cx="4572000" cy="1600200"/>
          </a:xfrm>
          <a:prstGeom prst="wedgeRectCallout">
            <a:avLst>
              <a:gd name="adj1" fmla="val 7088"/>
              <a:gd name="adj2" fmla="val 13492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134600" y="1828800"/>
            <a:ext cx="4572000" cy="120032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Calibri"/>
                <a:cs typeface="Calibri"/>
              </a:rPr>
              <a:t>3. Distribute code to group members</a:t>
            </a:r>
            <a:endParaRPr lang="en-US" sz="3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" y="1771471"/>
            <a:ext cx="3962400" cy="120032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alibri"/>
                <a:cs typeface="Calibri"/>
              </a:rPr>
              <a:t>1. Select Create on groups menu</a:t>
            </a:r>
            <a:endParaRPr lang="en-US" sz="3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2895600" y="8153400"/>
            <a:ext cx="1219200" cy="91440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10668000" y="5562600"/>
            <a:ext cx="3581400" cy="91440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140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 animBg="1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Student Sign-Up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3" name="Picture 2" descr="Screen Shot 2012-05-15 at 5.03.4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057400"/>
            <a:ext cx="7277100" cy="59817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 bwMode="auto">
          <a:xfrm>
            <a:off x="4800600" y="6096000"/>
            <a:ext cx="2743200" cy="914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" name="Picture 1" descr="Screen Shot 2012-05-15 at 5.14.16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4419600"/>
            <a:ext cx="6026046" cy="51054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 bwMode="auto">
          <a:xfrm>
            <a:off x="8229600" y="4953000"/>
            <a:ext cx="3429000" cy="685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8229600" y="6400800"/>
            <a:ext cx="5257800" cy="685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9144000" y="2362200"/>
            <a:ext cx="4572000" cy="1828800"/>
          </a:xfrm>
          <a:prstGeom prst="wedgeRectCallout">
            <a:avLst>
              <a:gd name="adj1" fmla="val -29590"/>
              <a:gd name="adj2" fmla="val 7627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991600" y="2590800"/>
            <a:ext cx="4876801" cy="107721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/>
                <a:cs typeface="Calibri"/>
              </a:rPr>
              <a:t>Student must have group code to register</a:t>
            </a:r>
            <a:endParaRPr lang="en-US" sz="3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2971800" y="7696200"/>
            <a:ext cx="3124200" cy="2362200"/>
          </a:xfrm>
          <a:prstGeom prst="wedgeRectCallout">
            <a:avLst>
              <a:gd name="adj1" fmla="val 119527"/>
              <a:gd name="adj2" fmla="val -7377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048000" y="7848600"/>
            <a:ext cx="2895600" cy="206210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/>
                <a:cs typeface="Calibri"/>
              </a:rPr>
              <a:t>Students are NOT required to give email address</a:t>
            </a:r>
            <a:endParaRPr lang="en-US" sz="3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279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Manage Groups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18.1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124200"/>
            <a:ext cx="12827000" cy="7302500"/>
          </a:xfrm>
          <a:prstGeom prst="rect">
            <a:avLst/>
          </a:prstGeom>
        </p:spPr>
      </p:pic>
      <p:pic>
        <p:nvPicPr>
          <p:cNvPr id="3" name="Picture 2" descr="Screen Shot 2012-05-15 at 5.17.54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457200"/>
            <a:ext cx="2933700" cy="24130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2971800" y="1524000"/>
            <a:ext cx="5486400" cy="1371600"/>
          </a:xfrm>
          <a:prstGeom prst="wedgeRectCallout">
            <a:avLst>
              <a:gd name="adj1" fmla="val 82140"/>
              <a:gd name="adj2" fmla="val 198632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971800" y="1665982"/>
            <a:ext cx="5486400" cy="1077218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View grades, reset passwords and set students to “read only”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12344400" y="533400"/>
            <a:ext cx="1295400" cy="685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228600" y="7848600"/>
            <a:ext cx="2819400" cy="2057400"/>
          </a:xfrm>
          <a:prstGeom prst="wedgeRectCallout">
            <a:avLst>
              <a:gd name="adj1" fmla="val 15241"/>
              <a:gd name="adj2" fmla="val -7810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04800" y="8077200"/>
            <a:ext cx="2743200" cy="156966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Create sub-groups within your groups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5638800" y="9144000"/>
            <a:ext cx="5791200" cy="1437391"/>
          </a:xfrm>
          <a:prstGeom prst="wedgeRectCallout">
            <a:avLst>
              <a:gd name="adj1" fmla="val 40835"/>
              <a:gd name="adj2" fmla="val -16218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638800" y="9285982"/>
            <a:ext cx="5791200" cy="1077218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Access Parent  Codes, award badges and remove members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14300" y="103632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hlinkClick r:id="rId5" action="ppaction://hlinksldjump"/>
              </a:rPr>
              <a:t>Post a Message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6279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Badges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5" name="Picture 4" descr="Screen Shot 2012-05-15 at 5.18.18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3"/>
          <a:stretch/>
        </p:blipFill>
        <p:spPr>
          <a:xfrm>
            <a:off x="533400" y="2209800"/>
            <a:ext cx="6095004" cy="7302500"/>
          </a:xfrm>
          <a:prstGeom prst="rect">
            <a:avLst/>
          </a:prstGeom>
        </p:spPr>
      </p:pic>
      <p:pic>
        <p:nvPicPr>
          <p:cNvPr id="3" name="Picture 2" descr="Screen Shot 2012-05-15 at 5.23.47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533400"/>
            <a:ext cx="8140700" cy="3543300"/>
          </a:xfrm>
          <a:prstGeom prst="rect">
            <a:avLst/>
          </a:prstGeom>
        </p:spPr>
      </p:pic>
      <p:pic>
        <p:nvPicPr>
          <p:cNvPr id="6" name="Picture 5" descr="Screen Shot 2012-05-15 at 5.23.23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5105400"/>
            <a:ext cx="8127608" cy="5532718"/>
          </a:xfrm>
          <a:prstGeom prst="rect">
            <a:avLst/>
          </a:prstGeom>
        </p:spPr>
      </p:pic>
      <p:sp>
        <p:nvSpPr>
          <p:cNvPr id="7" name="Rectangular Callout 6"/>
          <p:cNvSpPr/>
          <p:nvPr/>
        </p:nvSpPr>
        <p:spPr>
          <a:xfrm>
            <a:off x="7924800" y="3505200"/>
            <a:ext cx="5791200" cy="1295400"/>
          </a:xfrm>
          <a:prstGeom prst="wedgeRectCallout">
            <a:avLst>
              <a:gd name="adj1" fmla="val -250"/>
              <a:gd name="adj2" fmla="val -1092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7924800" y="3429000"/>
            <a:ext cx="5891645" cy="1371600"/>
          </a:xfrm>
          <a:prstGeom prst="wedgeRectCallout">
            <a:avLst>
              <a:gd name="adj1" fmla="val -105073"/>
              <a:gd name="adj2" fmla="val 13700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924800" y="3581400"/>
            <a:ext cx="5791200" cy="1077218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Access badges from Group Member list or Student Profile.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4267200" y="8839200"/>
            <a:ext cx="4062845" cy="1914724"/>
          </a:xfrm>
          <a:prstGeom prst="wedgeRectCallout">
            <a:avLst>
              <a:gd name="adj1" fmla="val 26902"/>
              <a:gd name="adj2" fmla="val -17664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343400" y="9067800"/>
            <a:ext cx="3886200" cy="156966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Use pre-loaded badges or create your own.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279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Parent Sign-up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25.2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501900"/>
            <a:ext cx="5346700" cy="2070100"/>
          </a:xfrm>
          <a:prstGeom prst="rect">
            <a:avLst/>
          </a:prstGeom>
        </p:spPr>
      </p:pic>
      <p:pic>
        <p:nvPicPr>
          <p:cNvPr id="3" name="Picture 2" descr="Screen Shot 2012-05-15 at 5.25.35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2514600"/>
            <a:ext cx="5473700" cy="5130800"/>
          </a:xfrm>
          <a:prstGeom prst="rect">
            <a:avLst/>
          </a:prstGeom>
        </p:spPr>
      </p:pic>
      <p:sp>
        <p:nvSpPr>
          <p:cNvPr id="8" name="Rectangular Callout 17"/>
          <p:cNvSpPr>
            <a:spLocks noChangeArrowheads="1"/>
          </p:cNvSpPr>
          <p:nvPr/>
        </p:nvSpPr>
        <p:spPr bwMode="auto">
          <a:xfrm>
            <a:off x="2362200" y="5410200"/>
            <a:ext cx="3810000" cy="2209800"/>
          </a:xfrm>
          <a:prstGeom prst="wedgeRectCallout">
            <a:avLst>
              <a:gd name="adj1" fmla="val 113039"/>
              <a:gd name="adj2" fmla="val -13978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9" name="Oval 8"/>
          <p:cNvSpPr/>
          <p:nvPr/>
        </p:nvSpPr>
        <p:spPr bwMode="auto">
          <a:xfrm>
            <a:off x="2209800" y="3886200"/>
            <a:ext cx="3581400" cy="68580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600" y="5638800"/>
            <a:ext cx="3581400" cy="175432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Calibri"/>
                <a:cs typeface="Calibri"/>
              </a:rPr>
              <a:t>Parent must have parent code to register.</a:t>
            </a:r>
            <a:endParaRPr lang="en-US" sz="3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12708" y="9339792"/>
            <a:ext cx="1846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1752600" y="8610600"/>
            <a:ext cx="12115800" cy="1828800"/>
          </a:xfrm>
          <a:prstGeom prst="wedgeRectCallout">
            <a:avLst>
              <a:gd name="adj1" fmla="val 5987"/>
              <a:gd name="adj2" fmla="val -5281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133600" y="8934271"/>
            <a:ext cx="11353800" cy="120032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Calibri"/>
                <a:cs typeface="Calibri"/>
              </a:rPr>
              <a:t>Parents can retrieve parent codes from their child’s Edmodo account.</a:t>
            </a:r>
            <a:endParaRPr lang="en-US" sz="3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279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Parent View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27.2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676400"/>
            <a:ext cx="12471400" cy="84963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8001000" y="6019800"/>
            <a:ext cx="6477000" cy="1676400"/>
          </a:xfrm>
          <a:prstGeom prst="wedgeRectCallout">
            <a:avLst>
              <a:gd name="adj1" fmla="val -39195"/>
              <a:gd name="adj2" fmla="val -126481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153400" y="6019800"/>
            <a:ext cx="6248400" cy="156966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/>
                <a:cs typeface="Calibri"/>
              </a:rPr>
              <a:t>Parents have a dashboard view of all of their child’s assignments, grades and calendar notices</a:t>
            </a:r>
            <a:endParaRPr lang="en-US" sz="3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8229600" y="8915400"/>
            <a:ext cx="6477000" cy="1143000"/>
          </a:xfrm>
          <a:prstGeom prst="wedgeRectCallout">
            <a:avLst>
              <a:gd name="adj1" fmla="val -63705"/>
              <a:gd name="adj2" fmla="val -12974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382000" y="8915400"/>
            <a:ext cx="6248400" cy="107721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/>
                <a:cs typeface="Calibri"/>
              </a:rPr>
              <a:t>Teachers can send parents messages.</a:t>
            </a:r>
            <a:endParaRPr lang="en-US" sz="3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393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493092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Post a Message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28.4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124200"/>
            <a:ext cx="10277423" cy="31242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1752600" y="7543800"/>
            <a:ext cx="4572000" cy="2106239"/>
          </a:xfrm>
          <a:prstGeom prst="wedgeRectCallout">
            <a:avLst>
              <a:gd name="adj1" fmla="val -17365"/>
              <a:gd name="adj2" fmla="val -11467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7709118"/>
            <a:ext cx="4648200" cy="181588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Send a message to a group, or post direct messages to specific students or teacher connections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0744200" y="914400"/>
            <a:ext cx="3581400" cy="1676400"/>
          </a:xfrm>
          <a:prstGeom prst="wedgeRectCallout">
            <a:avLst>
              <a:gd name="adj1" fmla="val -108941"/>
              <a:gd name="adj2" fmla="val 8734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820400" y="1066800"/>
            <a:ext cx="3429000" cy="138499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Select to post a note, alert, assignment or poll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9753600" y="7772400"/>
            <a:ext cx="4419600" cy="2133600"/>
          </a:xfrm>
          <a:prstGeom prst="wedgeRectCallout">
            <a:avLst>
              <a:gd name="adj1" fmla="val -113876"/>
              <a:gd name="adj2" fmla="val -18006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753600" y="7937718"/>
            <a:ext cx="4419600" cy="181588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Embed videos, attach files, links or any documents from your Edmodo Library collection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478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Edmodo Library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30.4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057400"/>
            <a:ext cx="12649200" cy="79121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7239000" y="457200"/>
            <a:ext cx="5486400" cy="1305818"/>
          </a:xfrm>
          <a:prstGeom prst="wedgeRectCallout">
            <a:avLst>
              <a:gd name="adj1" fmla="val -128597"/>
              <a:gd name="adj2" fmla="val 14290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67600" y="533400"/>
            <a:ext cx="5181600" cy="138499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Upload, store and edit content to your personal library </a:t>
            </a:r>
          </a:p>
          <a:p>
            <a:pPr algn="ctr"/>
            <a:endParaRPr lang="en-US" sz="2800" dirty="0"/>
          </a:p>
        </p:txBody>
      </p:sp>
      <p:sp>
        <p:nvSpPr>
          <p:cNvPr id="8" name="Rectangular Callout 17"/>
          <p:cNvSpPr>
            <a:spLocks noChangeArrowheads="1"/>
          </p:cNvSpPr>
          <p:nvPr/>
        </p:nvSpPr>
        <p:spPr bwMode="auto">
          <a:xfrm>
            <a:off x="1219200" y="7772400"/>
            <a:ext cx="3429000" cy="2590800"/>
          </a:xfrm>
          <a:prstGeom prst="wedgeRectCallout">
            <a:avLst>
              <a:gd name="adj1" fmla="val -19910"/>
              <a:gd name="adj2" fmla="val -6696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5400" y="7924800"/>
            <a:ext cx="3200400" cy="224676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Organize  library into folders and share files and folders with groups</a:t>
            </a:r>
          </a:p>
          <a:p>
            <a:pPr algn="ctr"/>
            <a:endParaRPr lang="en-US" sz="2800" dirty="0">
              <a:latin typeface="Calibri"/>
              <a:cs typeface="Calibri"/>
            </a:endParaRPr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10972800" y="7696200"/>
            <a:ext cx="3429000" cy="1981200"/>
          </a:xfrm>
          <a:prstGeom prst="wedgeRectCallout">
            <a:avLst>
              <a:gd name="adj1" fmla="val -48459"/>
              <a:gd name="adj2" fmla="val -7897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25200" y="8001000"/>
            <a:ext cx="3048000" cy="138499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Unlimited </a:t>
            </a:r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Storage, 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  <a:p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ccessible anywhere!</a:t>
            </a:r>
            <a:endParaRPr lang="en-US" sz="2800" dirty="0">
              <a:latin typeface="Calibri"/>
              <a:cs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214350" y="10363200"/>
            <a:ext cx="1917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hlinkClick r:id="rId4" action="ppaction://hlinksldjump"/>
              </a:rPr>
              <a:t>Calendar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5948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Create an Assignment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32.0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362200"/>
            <a:ext cx="9931400" cy="2895600"/>
          </a:xfrm>
          <a:prstGeom prst="rect">
            <a:avLst/>
          </a:prstGeom>
        </p:spPr>
      </p:pic>
      <p:pic>
        <p:nvPicPr>
          <p:cNvPr id="3" name="Picture 2" descr="Screen Shot 2012-05-15 at 5.32.15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6096000"/>
            <a:ext cx="10028989" cy="33528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381000" y="6781800"/>
            <a:ext cx="3886200" cy="2743200"/>
          </a:xfrm>
          <a:prstGeom prst="wedgeRectCallout">
            <a:avLst>
              <a:gd name="adj1" fmla="val 72286"/>
              <a:gd name="adj2" fmla="val -1079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6934200"/>
            <a:ext cx="3379304" cy="230832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FF"/>
                </a:solidFill>
                <a:latin typeface="Calibri"/>
                <a:cs typeface="Calibri"/>
              </a:rPr>
              <a:t>View and grade assignments as students turn them in</a:t>
            </a:r>
            <a:endParaRPr lang="en-US" sz="3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0896600" y="1752600"/>
            <a:ext cx="3941515" cy="3124201"/>
          </a:xfrm>
          <a:prstGeom prst="wedgeRectCallout">
            <a:avLst>
              <a:gd name="adj1" fmla="val -69499"/>
              <a:gd name="adj2" fmla="val 1820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951916" y="1828800"/>
            <a:ext cx="3892826" cy="286232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dirty="0" smtClean="0">
                <a:solidFill>
                  <a:srgbClr val="FFFFFF"/>
                </a:solidFill>
                <a:latin typeface="Calibri"/>
                <a:cs typeface="Calibri"/>
              </a:rPr>
              <a:t>Click “Load Assignment” to easily pull up a previously given assignment</a:t>
            </a:r>
            <a:endParaRPr lang="en-US" sz="3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594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618106" y="10710333"/>
            <a:ext cx="478895" cy="465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52394" tIns="76197" rIns="152394" bIns="76197"/>
          <a:lstStyle/>
          <a:p>
            <a:pPr algn="r"/>
            <a:fld id="{8CE856BA-C0ED-4975-8F7E-4C76D21F4E3D}" type="slidenum">
              <a:rPr lang="en-US" sz="2300">
                <a:cs typeface="Arial" charset="0"/>
                <a:sym typeface="Arial" charset="0"/>
              </a:rPr>
              <a:pPr algn="r"/>
              <a:t>2</a:t>
            </a:fld>
            <a:endParaRPr lang="en-US" sz="2300" dirty="0">
              <a:cs typeface="Arial" charset="0"/>
              <a:sym typeface="Arial" charset="0"/>
            </a:endParaRPr>
          </a:p>
        </p:txBody>
      </p:sp>
      <p:sp>
        <p:nvSpPr>
          <p:cNvPr id="10244" name="Rectangle 5"/>
          <p:cNvSpPr>
            <a:spLocks noGrp="1" noChangeArrowheads="1"/>
          </p:cNvSpPr>
          <p:nvPr>
            <p:ph idx="1"/>
          </p:nvPr>
        </p:nvSpPr>
        <p:spPr>
          <a:xfrm>
            <a:off x="381000" y="1981200"/>
            <a:ext cx="8991600" cy="8382000"/>
          </a:xfrm>
        </p:spPr>
        <p:txBody>
          <a:bodyPr lIns="152394" tIns="76197" rIns="152394" bIns="76197"/>
          <a:lstStyle/>
          <a:p>
            <a:pPr>
              <a:spcBef>
                <a:spcPts val="1200"/>
              </a:spcBef>
              <a:buSzPct val="150000"/>
            </a:pPr>
            <a:r>
              <a:rPr lang="en-US" sz="3700" b="1" dirty="0" smtClean="0">
                <a:cs typeface="Calibri" pitchFamily="34" charset="0"/>
                <a:sym typeface="Arial Bold" charset="0"/>
              </a:rPr>
              <a:t>Free social learning network </a:t>
            </a:r>
            <a:r>
              <a:rPr lang="en-US" sz="3700" dirty="0" smtClean="0">
                <a:cs typeface="Calibri" pitchFamily="34" charset="0"/>
              </a:rPr>
              <a:t>for teachers, students, schools and districts</a:t>
            </a:r>
            <a:br>
              <a:rPr lang="en-US" sz="3700" dirty="0" smtClean="0">
                <a:cs typeface="Calibri" pitchFamily="34" charset="0"/>
              </a:rPr>
            </a:br>
            <a:endParaRPr lang="en-US" sz="3700" dirty="0" smtClean="0">
              <a:cs typeface="Calibri" pitchFamily="34" charset="0"/>
            </a:endParaRPr>
          </a:p>
          <a:p>
            <a:pPr>
              <a:spcBef>
                <a:spcPts val="1200"/>
              </a:spcBef>
              <a:buSzPct val="150000"/>
            </a:pPr>
            <a:r>
              <a:rPr lang="en-US" sz="3700" b="1" dirty="0" smtClean="0">
                <a:cs typeface="Calibri" pitchFamily="34" charset="0"/>
                <a:sym typeface="Arial Bold" charset="0"/>
              </a:rPr>
              <a:t>Safe and easy way to connect</a:t>
            </a:r>
            <a:endParaRPr lang="en-US" sz="3700" dirty="0" smtClean="0">
              <a:cs typeface="Calibri" pitchFamily="34" charset="0"/>
              <a:sym typeface="Arial Bold" charset="0"/>
            </a:endParaRP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Exchange ideas</a:t>
            </a: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Share content</a:t>
            </a: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Access homework, grades and school notices.</a:t>
            </a:r>
            <a:br>
              <a:rPr lang="en-US" sz="3000" dirty="0" smtClean="0">
                <a:cs typeface="Calibri" pitchFamily="34" charset="0"/>
              </a:rPr>
            </a:br>
            <a:endParaRPr lang="en-US" sz="3000" dirty="0" smtClean="0">
              <a:cs typeface="Calibri" pitchFamily="34" charset="0"/>
            </a:endParaRPr>
          </a:p>
          <a:p>
            <a:pPr>
              <a:spcBef>
                <a:spcPts val="1200"/>
              </a:spcBef>
              <a:buSzPct val="150000"/>
            </a:pPr>
            <a:r>
              <a:rPr lang="en-US" sz="3700" b="1" dirty="0" smtClean="0">
                <a:cs typeface="Calibri" pitchFamily="34" charset="0"/>
                <a:sym typeface="Arial Bold" charset="0"/>
              </a:rPr>
              <a:t>District and school </a:t>
            </a:r>
            <a:r>
              <a:rPr lang="en-US" sz="3700" b="1" dirty="0" err="1" smtClean="0">
                <a:cs typeface="Calibri" pitchFamily="34" charset="0"/>
                <a:sym typeface="Arial Bold" charset="0"/>
              </a:rPr>
              <a:t>subdomains</a:t>
            </a:r>
            <a:r>
              <a:rPr lang="en-US" sz="3700" b="1" dirty="0" smtClean="0">
                <a:cs typeface="Calibri" pitchFamily="34" charset="0"/>
                <a:sym typeface="Arial Bold" charset="0"/>
              </a:rPr>
              <a:t> give flexible suite of tools</a:t>
            </a:r>
            <a:r>
              <a:rPr lang="en-US" sz="3700" b="1" dirty="0" smtClean="0">
                <a:cs typeface="Calibri" pitchFamily="34" charset="0"/>
              </a:rPr>
              <a:t> </a:t>
            </a: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Monitor usage</a:t>
            </a: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Manage users </a:t>
            </a: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Communicate across district</a:t>
            </a:r>
          </a:p>
          <a:p>
            <a:pPr lvl="1">
              <a:spcBef>
                <a:spcPts val="1200"/>
              </a:spcBef>
            </a:pPr>
            <a:endParaRPr lang="en-US" sz="3000" dirty="0" smtClean="0">
              <a:cs typeface="ＭＳ Ｐゴシック" pitchFamily="34" charset="-128"/>
            </a:endParaRPr>
          </a:p>
          <a:p>
            <a:pPr lvl="1">
              <a:spcBef>
                <a:spcPts val="1200"/>
              </a:spcBef>
            </a:pPr>
            <a:endParaRPr lang="en-US" sz="3000" dirty="0" smtClean="0">
              <a:cs typeface="ＭＳ Ｐゴシック" pitchFamily="34" charset="-128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13716000" cy="1447800"/>
          </a:xfrm>
          <a:prstGeom prst="rect">
            <a:avLst/>
          </a:prstGeom>
        </p:spPr>
        <p:txBody>
          <a:bodyPr lIns="152394" tIns="76197" rIns="152394" bIns="76197">
            <a:normAutofit/>
          </a:bodyPr>
          <a:lstStyle/>
          <a:p>
            <a:pPr algn="ctr"/>
            <a:r>
              <a:rPr lang="en-US" sz="5000" b="1" dirty="0" smtClean="0"/>
              <a:t>What is Edmodo?</a:t>
            </a:r>
            <a:endParaRPr lang="en-US" sz="5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4599" y="2438400"/>
            <a:ext cx="4006833" cy="5562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03100" y="5638800"/>
            <a:ext cx="88900" cy="1447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93942" y="5562600"/>
            <a:ext cx="98258" cy="1600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Grading Assignments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33.2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905000"/>
            <a:ext cx="13589000" cy="8313997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381000" y="8153400"/>
            <a:ext cx="6324600" cy="2743200"/>
          </a:xfrm>
          <a:prstGeom prst="wedgeRectCallout">
            <a:avLst>
              <a:gd name="adj1" fmla="val 37166"/>
              <a:gd name="adj2" fmla="val -8281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8421231"/>
            <a:ext cx="6248400" cy="2246769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Comments allow you to provide feedback on assignments and students are notified immediately.  Students can also comment back and a permanent record is kept for reference. 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1353800" y="5105399"/>
            <a:ext cx="3657600" cy="2514601"/>
          </a:xfrm>
          <a:prstGeom prst="wedgeRectCallout">
            <a:avLst>
              <a:gd name="adj1" fmla="val -105269"/>
              <a:gd name="adj2" fmla="val -4013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277600" y="5105400"/>
            <a:ext cx="3657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Students can attach documents, links or embed video. </a:t>
            </a:r>
          </a:p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Teachers can annotate assignments.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594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Create a Quiz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3" name="Picture 2" descr="Screen Shot 2012-05-15 at 5.41.1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1371600"/>
            <a:ext cx="9702800" cy="2362200"/>
          </a:xfrm>
          <a:prstGeom prst="rect">
            <a:avLst/>
          </a:prstGeom>
        </p:spPr>
      </p:pic>
      <p:pic>
        <p:nvPicPr>
          <p:cNvPr id="5" name="Picture 4" descr="Screen Shot 2012-05-15 at 5.42.1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4267200"/>
            <a:ext cx="12979400" cy="6388100"/>
          </a:xfrm>
          <a:prstGeom prst="rect">
            <a:avLst/>
          </a:prstGeom>
        </p:spPr>
      </p:pic>
      <p:sp>
        <p:nvSpPr>
          <p:cNvPr id="6" name="Rectangular Callout 17"/>
          <p:cNvSpPr>
            <a:spLocks noChangeArrowheads="1"/>
          </p:cNvSpPr>
          <p:nvPr/>
        </p:nvSpPr>
        <p:spPr bwMode="auto">
          <a:xfrm>
            <a:off x="304800" y="2057400"/>
            <a:ext cx="4495800" cy="2209800"/>
          </a:xfrm>
          <a:prstGeom prst="wedgeRectCallout">
            <a:avLst>
              <a:gd name="adj1" fmla="val 125622"/>
              <a:gd name="adj2" fmla="val -711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2286000"/>
            <a:ext cx="4343400" cy="1569660"/>
          </a:xfrm>
          <a:prstGeom prst="wedgeRectCallou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Select to create a new quiz or load a previously created one</a:t>
            </a:r>
            <a:endParaRPr lang="en-US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ectangular Callout 17"/>
          <p:cNvSpPr>
            <a:spLocks noChangeArrowheads="1"/>
          </p:cNvSpPr>
          <p:nvPr/>
        </p:nvSpPr>
        <p:spPr bwMode="auto">
          <a:xfrm>
            <a:off x="457199" y="6095999"/>
            <a:ext cx="3505201" cy="3886201"/>
          </a:xfrm>
          <a:prstGeom prst="wedgeRectCallout">
            <a:avLst>
              <a:gd name="adj1" fmla="val 39013"/>
              <a:gd name="adj2" fmla="val -47581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3400" y="6172200"/>
            <a:ext cx="3429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Add a quiz title, instructions, time limit and choose whether you’d like to allow students to view results immediately.</a:t>
            </a:r>
            <a:endParaRPr lang="en-US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4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Add Quiz Questions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43.1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981200"/>
            <a:ext cx="12928600" cy="81661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8077200" y="2971800"/>
            <a:ext cx="3590922" cy="2654522"/>
          </a:xfrm>
          <a:prstGeom prst="wedgeRectCallout">
            <a:avLst>
              <a:gd name="adj1" fmla="val -92971"/>
              <a:gd name="adj2" fmla="val -474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sz="8800" dirty="0"/>
          </a:p>
        </p:txBody>
      </p:sp>
      <p:sp>
        <p:nvSpPr>
          <p:cNvPr id="6" name="TextBox 5"/>
          <p:cNvSpPr txBox="1"/>
          <p:nvPr/>
        </p:nvSpPr>
        <p:spPr>
          <a:xfrm>
            <a:off x="8061956" y="3013634"/>
            <a:ext cx="33680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Choose from multiple choice, true/false, fill in the blank or short answer questions</a:t>
            </a:r>
            <a:endParaRPr lang="en-US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0563233" y="8534400"/>
            <a:ext cx="4143367" cy="1946835"/>
          </a:xfrm>
          <a:prstGeom prst="wedgeRectCallout">
            <a:avLst>
              <a:gd name="adj1" fmla="val -92971"/>
              <a:gd name="adj2" fmla="val -474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668000" y="8686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Add multiple responses and set correct </a:t>
            </a:r>
            <a:r>
              <a:rPr lang="en-US" sz="32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anwers</a:t>
            </a:r>
            <a:endParaRPr lang="en-US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07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Grading Quizzes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44.4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057400"/>
            <a:ext cx="12865100" cy="78105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861242" y="8248248"/>
            <a:ext cx="4225643" cy="2432984"/>
          </a:xfrm>
          <a:prstGeom prst="wedgeRectCallout">
            <a:avLst>
              <a:gd name="adj1" fmla="val 45628"/>
              <a:gd name="adj2" fmla="val -11766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66800" y="8534400"/>
            <a:ext cx="3886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Select individual students to view their responses, and grade short answer questions</a:t>
            </a:r>
            <a:endParaRPr lang="en-US" sz="28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0439400" y="2667000"/>
            <a:ext cx="3505200" cy="1853589"/>
          </a:xfrm>
          <a:prstGeom prst="wedgeRectCallout">
            <a:avLst>
              <a:gd name="adj1" fmla="val 9259"/>
              <a:gd name="adj2" fmla="val 15858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515600" y="2819400"/>
            <a:ext cx="3352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View number of correct responses by question</a:t>
            </a:r>
            <a:endParaRPr lang="en-US" sz="28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72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err="1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Gradebook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6.04.1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752600"/>
            <a:ext cx="13931900" cy="81534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9448800" y="481987"/>
            <a:ext cx="3276600" cy="2108813"/>
          </a:xfrm>
          <a:prstGeom prst="wedgeRectCallout">
            <a:avLst>
              <a:gd name="adj1" fmla="val 73547"/>
              <a:gd name="adj2" fmla="val 5344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525000" y="533400"/>
            <a:ext cx="3200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Export option allows you to transfer grades to another program</a:t>
            </a:r>
            <a:endParaRPr lang="en-US" sz="28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1430000" y="7848599"/>
            <a:ext cx="3401568" cy="2527135"/>
          </a:xfrm>
          <a:prstGeom prst="wedgeRectCallout">
            <a:avLst>
              <a:gd name="adj1" fmla="val -78941"/>
              <a:gd name="adj2" fmla="val -6331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658600" y="7964031"/>
            <a:ext cx="2971800" cy="224676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Scores are updated automatically after each assignment is graded and recorded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585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Calendar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6.05.3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828800"/>
            <a:ext cx="14071600" cy="83693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685800" y="7086600"/>
            <a:ext cx="2743200" cy="1828800"/>
          </a:xfrm>
          <a:prstGeom prst="wedgeRectCallout">
            <a:avLst>
              <a:gd name="adj1" fmla="val -18730"/>
              <a:gd name="adj2" fmla="val -7995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7380982"/>
            <a:ext cx="2743200" cy="1077218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/>
                <a:cs typeface="Calibri"/>
              </a:rPr>
              <a:t>Filter by group or view all</a:t>
            </a:r>
            <a:endParaRPr lang="en-US" sz="3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6096000" y="8229600"/>
            <a:ext cx="3657600" cy="2209800"/>
          </a:xfrm>
          <a:prstGeom prst="wedgeRectCallout">
            <a:avLst>
              <a:gd name="adj1" fmla="val -18811"/>
              <a:gd name="adj2" fmla="val -9172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172200" y="8301097"/>
            <a:ext cx="3352800" cy="206210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Add class events, school events or view scheduled assignments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585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240000" cy="11430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7" y="635000"/>
            <a:ext cx="3821113" cy="1117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  <a:effectLst>
            <a:outerShdw dist="25399" dir="54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2051" name="Rectangle 3"/>
          <p:cNvSpPr>
            <a:spLocks/>
          </p:cNvSpPr>
          <p:nvPr/>
        </p:nvSpPr>
        <p:spPr bwMode="auto">
          <a:xfrm>
            <a:off x="736600" y="4724400"/>
            <a:ext cx="13131800" cy="2095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b"/>
          <a:lstStyle/>
          <a:p>
            <a:pPr algn="l">
              <a:lnSpc>
                <a:spcPct val="80000"/>
              </a:lnSpc>
            </a:pPr>
            <a:r>
              <a:rPr lang="en-US" sz="5400" b="1" dirty="0" smtClean="0">
                <a:solidFill>
                  <a:srgbClr val="2A5B8A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Edmodo for Professional Development </a:t>
            </a:r>
            <a:endParaRPr lang="en-US" sz="5400" b="1" dirty="0">
              <a:solidFill>
                <a:srgbClr val="2A5B8A"/>
              </a:solidFill>
              <a:latin typeface="Helvetica Neue" charset="0"/>
              <a:ea typeface="Helvetica Neue" charset="0"/>
              <a:cs typeface="Helvetica Neue" charset="0"/>
              <a:sym typeface="Helvetica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9146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Edmodo Communities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6.11.1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828800"/>
            <a:ext cx="13792200" cy="84709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10896600" y="3581400"/>
            <a:ext cx="3886200" cy="2503710"/>
          </a:xfrm>
          <a:prstGeom prst="wedgeRectCallout">
            <a:avLst>
              <a:gd name="adj1" fmla="val -89116"/>
              <a:gd name="adj2" fmla="val -2338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049000" y="3657600"/>
            <a:ext cx="3581400" cy="224676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Follow subject </a:t>
            </a:r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and content communities to </a:t>
            </a:r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connect </a:t>
            </a:r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and share best practices with other </a:t>
            </a:r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teachers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381000" y="7772400"/>
            <a:ext cx="2960370" cy="2309696"/>
          </a:xfrm>
          <a:prstGeom prst="wedgeRectCallout">
            <a:avLst>
              <a:gd name="adj1" fmla="val 147043"/>
              <a:gd name="adj2" fmla="val -3103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1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7831667"/>
            <a:ext cx="2819400" cy="224676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Access digital content to support classroom instruction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243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Creating a PD Group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599" y="1600200"/>
            <a:ext cx="5959181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4495800"/>
            <a:ext cx="881062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ular Callout 17"/>
          <p:cNvSpPr>
            <a:spLocks noChangeArrowheads="1"/>
          </p:cNvSpPr>
          <p:nvPr/>
        </p:nvSpPr>
        <p:spPr bwMode="auto">
          <a:xfrm>
            <a:off x="9677400" y="990600"/>
            <a:ext cx="4190999" cy="3048000"/>
          </a:xfrm>
          <a:prstGeom prst="wedgeRectCallout">
            <a:avLst>
              <a:gd name="adj1" fmla="val -156040"/>
              <a:gd name="adj2" fmla="val 2431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1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29800" y="1219200"/>
            <a:ext cx="3991428" cy="255454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Select “Professional Development” as Subject area and distribute group code to attendees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5" name="Rectangular Callout 17"/>
          <p:cNvSpPr>
            <a:spLocks noChangeArrowheads="1"/>
          </p:cNvSpPr>
          <p:nvPr/>
        </p:nvSpPr>
        <p:spPr bwMode="auto">
          <a:xfrm>
            <a:off x="914400" y="7924800"/>
            <a:ext cx="3760470" cy="2441566"/>
          </a:xfrm>
          <a:prstGeom prst="wedgeRectCallout">
            <a:avLst>
              <a:gd name="adj1" fmla="val 116585"/>
              <a:gd name="adj2" fmla="val -7588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0600" y="8336340"/>
            <a:ext cx="3581400" cy="156966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Post discussion questions, polls and training materials 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8912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4000" y="1828800"/>
            <a:ext cx="8509000" cy="8534400"/>
          </a:xfrm>
        </p:spPr>
        <p:txBody>
          <a:bodyPr lIns="152394" tIns="76197" rIns="152394" bIns="76197"/>
          <a:lstStyle/>
          <a:p>
            <a:pPr>
              <a:buSzPct val="150000"/>
            </a:pPr>
            <a:r>
              <a:rPr lang="en-US" sz="4000" dirty="0" smtClean="0">
                <a:cs typeface="Calibri" pitchFamily="34" charset="0"/>
              </a:rPr>
              <a:t>Get updates and notifications on the go with our mobile app.</a:t>
            </a:r>
          </a:p>
          <a:p>
            <a:pPr lvl="1">
              <a:buSzPct val="150000"/>
            </a:pPr>
            <a:r>
              <a:rPr lang="en-US" sz="4000" dirty="0" smtClean="0">
                <a:cs typeface="Calibri" pitchFamily="34" charset="0"/>
              </a:rPr>
              <a:t>Available for </a:t>
            </a:r>
            <a:r>
              <a:rPr lang="en-US" sz="4000" dirty="0" err="1" smtClean="0">
                <a:cs typeface="Calibri" pitchFamily="34" charset="0"/>
              </a:rPr>
              <a:t>iOS</a:t>
            </a:r>
            <a:r>
              <a:rPr lang="en-US" sz="4000" dirty="0" smtClean="0">
                <a:cs typeface="Calibri" pitchFamily="34" charset="0"/>
              </a:rPr>
              <a:t> and Android devices.</a:t>
            </a:r>
            <a:endParaRPr sz="4000" dirty="0" smtClean="0">
              <a:cs typeface="Calibri" pitchFamily="34" charset="0"/>
            </a:endParaRPr>
          </a:p>
          <a:p>
            <a:pPr>
              <a:buSzPct val="150000"/>
            </a:pPr>
            <a:r>
              <a:rPr lang="en-US" sz="4000" dirty="0" smtClean="0">
                <a:cs typeface="Calibri" pitchFamily="34" charset="0"/>
              </a:rPr>
              <a:t>Access Edmodo on any mobile browser at </a:t>
            </a:r>
            <a:r>
              <a:rPr lang="en-US" sz="4000" dirty="0" err="1" smtClean="0">
                <a:cs typeface="Calibri" pitchFamily="34" charset="0"/>
              </a:rPr>
              <a:t>m.edmodo.com</a:t>
            </a:r>
            <a:endParaRPr sz="4000" dirty="0" smtClean="0">
              <a:cs typeface="Calibri" pitchFamily="34" charset="0"/>
            </a:endParaRPr>
          </a:p>
          <a:p>
            <a:pPr>
              <a:buFontTx/>
              <a:buNone/>
            </a:pPr>
            <a:endParaRPr sz="4300" dirty="0" smtClean="0">
              <a:cs typeface="Calibri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Mobile Access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04288" y="2057399"/>
            <a:ext cx="3321312" cy="58574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07997" y="3962400"/>
            <a:ext cx="3024137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56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390913" y="10922000"/>
            <a:ext cx="3253507" cy="384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52394" tIns="76197" rIns="152394" bIns="76197">
            <a:spAutoFit/>
          </a:bodyPr>
          <a:lstStyle/>
          <a:p>
            <a:r>
              <a:rPr lang="en-US" sz="1500" dirty="0">
                <a:latin typeface="Calibri" pitchFamily="34" charset="0"/>
                <a:cs typeface="Calibri" pitchFamily="34" charset="0"/>
              </a:rPr>
              <a:t>Note: Image reflects data as of </a:t>
            </a:r>
            <a:r>
              <a:rPr lang="en-US" sz="1500" dirty="0" smtClean="0">
                <a:latin typeface="Calibri" pitchFamily="34" charset="0"/>
                <a:cs typeface="Calibri" pitchFamily="34" charset="0"/>
              </a:rPr>
              <a:t>Oct’11</a:t>
            </a:r>
            <a:endParaRPr lang="en-US" sz="15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4325600" cy="1676400"/>
          </a:xfrm>
          <a:prstGeom prst="rect">
            <a:avLst/>
          </a:prstGeom>
        </p:spPr>
        <p:txBody>
          <a:bodyPr lIns="152394" tIns="76197" rIns="152394" bIns="76197">
            <a:noAutofit/>
          </a:bodyPr>
          <a:lstStyle/>
          <a:p>
            <a:r>
              <a:rPr lang="en-US" sz="5000" b="1" dirty="0"/>
              <a:t>Founded in late 2008, Edmodo is now being used by more than 7 million teachers and students around the world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3670300"/>
            <a:ext cx="12442163" cy="631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Best Practices for Safe Social Networking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381000" y="1981200"/>
            <a:ext cx="13792200" cy="8382000"/>
          </a:xfrm>
          <a:prstGeom prst="rect">
            <a:avLst/>
          </a:prstGeom>
        </p:spPr>
        <p:txBody>
          <a:bodyPr lIns="152394" tIns="76197" rIns="152394" bIns="76197"/>
          <a:lstStyle>
            <a:lvl1pPr marL="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 baseline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  <a:sym typeface="Gill Sans" charset="0"/>
              </a:defRPr>
            </a:lvl1pPr>
            <a:lvl2pPr marL="4572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2pPr>
            <a:lvl3pPr marL="9144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3pPr>
            <a:lvl4pPr marL="13716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4pPr>
            <a:lvl5pPr marL="18288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5pPr>
            <a:lvl6pPr marL="22860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6pPr>
            <a:lvl7pPr marL="27432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7pPr>
            <a:lvl8pPr marL="32004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8pPr>
            <a:lvl9pPr marL="36576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9pPr>
          </a:lstStyle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Encourage </a:t>
            </a:r>
            <a:r>
              <a:rPr lang="en-US" sz="3700" dirty="0">
                <a:cs typeface="Calibri" pitchFamily="34" charset="0"/>
                <a:sym typeface="Arial Bold" charset="0"/>
              </a:rPr>
              <a:t>students to create their own accounts to ensure password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safety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After </a:t>
            </a:r>
            <a:r>
              <a:rPr lang="en-US" sz="3700" dirty="0">
                <a:cs typeface="Calibri" pitchFamily="34" charset="0"/>
                <a:sym typeface="Arial Bold" charset="0"/>
              </a:rPr>
              <a:t>all students join your group, lock the group code to prevent others from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joining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Monitor </a:t>
            </a:r>
            <a:r>
              <a:rPr lang="en-US" sz="3700" dirty="0">
                <a:cs typeface="Calibri" pitchFamily="34" charset="0"/>
                <a:sym typeface="Arial Bold" charset="0"/>
              </a:rPr>
              <a:t>group membership to ensure only students in your group have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joined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Educate </a:t>
            </a:r>
            <a:r>
              <a:rPr lang="en-US" sz="3700" dirty="0">
                <a:cs typeface="Calibri" pitchFamily="34" charset="0"/>
                <a:sym typeface="Arial Bold" charset="0"/>
              </a:rPr>
              <a:t>students on proper online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etiquette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Use </a:t>
            </a:r>
            <a:r>
              <a:rPr lang="en-US" sz="3700" dirty="0">
                <a:cs typeface="Calibri" pitchFamily="34" charset="0"/>
                <a:sym typeface="Arial Bold" charset="0"/>
              </a:rPr>
              <a:t>“Read-Only” status to curb inappropriate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behavior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Always </a:t>
            </a:r>
            <a:r>
              <a:rPr lang="en-US" sz="3700" dirty="0">
                <a:cs typeface="Calibri" pitchFamily="34" charset="0"/>
                <a:sym typeface="Arial Bold" charset="0"/>
              </a:rPr>
              <a:t>log in though your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subdomain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If </a:t>
            </a:r>
            <a:r>
              <a:rPr lang="en-US" sz="3700" dirty="0">
                <a:cs typeface="Calibri" pitchFamily="34" charset="0"/>
                <a:sym typeface="Arial Bold" charset="0"/>
              </a:rPr>
              <a:t>your school or district does not have a subdomain, claim one at http://</a:t>
            </a:r>
            <a:r>
              <a:rPr lang="en-US" sz="3700" dirty="0" err="1">
                <a:cs typeface="Calibri" pitchFamily="34" charset="0"/>
                <a:sym typeface="Arial Bold" charset="0"/>
              </a:rPr>
              <a:t>www.edmodo.com</a:t>
            </a:r>
            <a:r>
              <a:rPr lang="en-US" sz="3700" dirty="0">
                <a:cs typeface="Calibri" pitchFamily="34" charset="0"/>
                <a:sym typeface="Arial Bold" charset="0"/>
              </a:rPr>
              <a:t>/institutions</a:t>
            </a:r>
          </a:p>
          <a:p>
            <a:pPr lvl="1" algn="l">
              <a:spcBef>
                <a:spcPts val="1200"/>
              </a:spcBef>
            </a:pPr>
            <a:endParaRPr lang="en-US" sz="3000" dirty="0" smtClean="0">
              <a:cs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903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08200" y="1830917"/>
            <a:ext cx="12827000" cy="7541683"/>
          </a:xfrm>
        </p:spPr>
        <p:txBody>
          <a:bodyPr lIns="152394" tIns="76197" rIns="152394" bIns="76197"/>
          <a:lstStyle/>
          <a:p>
            <a:pPr marL="698472" indent="-698472">
              <a:spcBef>
                <a:spcPts val="833"/>
              </a:spcBef>
              <a:buSzPct val="99000"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Complete your profile</a:t>
            </a:r>
            <a:endParaRPr lang="en-US" sz="4000" u="sng" dirty="0" smtClean="0">
              <a:solidFill>
                <a:srgbClr val="17539C"/>
              </a:solidFill>
            </a:endParaRP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Create a group and invite your students</a:t>
            </a:r>
            <a:endParaRPr lang="en-US" sz="4000" u="sng" dirty="0" smtClean="0">
              <a:solidFill>
                <a:srgbClr val="17539C"/>
              </a:solidFill>
            </a:endParaRP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Font typeface="Lucida Grande" charset="0"/>
              <a:buChar char="-"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Post class materials and discussion starters within your group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endParaRPr lang="en-US" sz="4000" u="sng" dirty="0">
              <a:solidFill>
                <a:srgbClr val="17539C"/>
              </a:solidFill>
            </a:endParaRP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Join a subject area community and connect with other educators.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endParaRPr lang="en-US" dirty="0" smtClean="0"/>
          </a:p>
        </p:txBody>
      </p:sp>
      <p:sp>
        <p:nvSpPr>
          <p:cNvPr id="56324" name="Oval 4"/>
          <p:cNvSpPr>
            <a:spLocks noChangeArrowheads="1"/>
          </p:cNvSpPr>
          <p:nvPr/>
        </p:nvSpPr>
        <p:spPr bwMode="auto">
          <a:xfrm>
            <a:off x="966788" y="2693458"/>
            <a:ext cx="785812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1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6325" name="Oval 5"/>
          <p:cNvSpPr>
            <a:spLocks noChangeArrowheads="1"/>
          </p:cNvSpPr>
          <p:nvPr/>
        </p:nvSpPr>
        <p:spPr bwMode="auto">
          <a:xfrm>
            <a:off x="942974" y="4191000"/>
            <a:ext cx="785813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6326" name="Oval 6"/>
          <p:cNvSpPr>
            <a:spLocks noChangeArrowheads="1"/>
          </p:cNvSpPr>
          <p:nvPr/>
        </p:nvSpPr>
        <p:spPr bwMode="auto">
          <a:xfrm>
            <a:off x="966787" y="5638800"/>
            <a:ext cx="785813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81000" y="4572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0" b="1" kern="0" dirty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Action Items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066800" y="7620000"/>
            <a:ext cx="785813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877280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08200" y="1830917"/>
            <a:ext cx="12827000" cy="6551083"/>
          </a:xfrm>
        </p:spPr>
        <p:txBody>
          <a:bodyPr lIns="152394" tIns="76197" rIns="152394" bIns="76197"/>
          <a:lstStyle/>
          <a:p>
            <a:pPr marL="698472" indent="-698472">
              <a:spcBef>
                <a:spcPts val="833"/>
              </a:spcBef>
              <a:buSzPct val="99000"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View an Edmodo Webinar: 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u="sng" dirty="0" err="1" smtClean="0">
                <a:solidFill>
                  <a:srgbClr val="17539C"/>
                </a:solidFill>
              </a:rPr>
              <a:t>help.edmodo.com</a:t>
            </a:r>
            <a:r>
              <a:rPr lang="en-US" sz="4000" u="sng" dirty="0" smtClean="0">
                <a:solidFill>
                  <a:srgbClr val="17539C"/>
                </a:solidFill>
              </a:rPr>
              <a:t>/webinars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Explore resources in the Help Center: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 </a:t>
            </a:r>
            <a:r>
              <a:rPr lang="en-US" sz="4000" u="sng" dirty="0" smtClean="0">
                <a:solidFill>
                  <a:srgbClr val="17539C"/>
                </a:solidFill>
              </a:rPr>
              <a:t>help.edmodo.com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Font typeface="Lucida Grande" charset="0"/>
              <a:buChar char="-"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Follow the Edmodo Support Community: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u="sng" dirty="0" err="1" smtClean="0">
                <a:solidFill>
                  <a:srgbClr val="17539C"/>
                </a:solidFill>
              </a:rPr>
              <a:t>edmodo.com</a:t>
            </a:r>
            <a:r>
              <a:rPr lang="en-US" sz="4000" u="sng" dirty="0" smtClean="0">
                <a:solidFill>
                  <a:srgbClr val="17539C"/>
                </a:solidFill>
              </a:rPr>
              <a:t>/community/support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endParaRPr lang="en-US" dirty="0" smtClean="0"/>
          </a:p>
          <a:p>
            <a:pPr>
              <a:buFont typeface="Wingdings" charset="2"/>
              <a:buNone/>
            </a:pPr>
            <a:endParaRPr lang="en-US" sz="3300" dirty="0" smtClean="0"/>
          </a:p>
        </p:txBody>
      </p:sp>
      <p:sp>
        <p:nvSpPr>
          <p:cNvPr id="56324" name="Oval 4"/>
          <p:cNvSpPr>
            <a:spLocks noChangeArrowheads="1"/>
          </p:cNvSpPr>
          <p:nvPr/>
        </p:nvSpPr>
        <p:spPr bwMode="auto">
          <a:xfrm>
            <a:off x="966788" y="2693457"/>
            <a:ext cx="785812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1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6325" name="Oval 5"/>
          <p:cNvSpPr>
            <a:spLocks noChangeArrowheads="1"/>
          </p:cNvSpPr>
          <p:nvPr/>
        </p:nvSpPr>
        <p:spPr bwMode="auto">
          <a:xfrm>
            <a:off x="942974" y="4827057"/>
            <a:ext cx="785813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6326" name="Oval 6"/>
          <p:cNvSpPr>
            <a:spLocks noChangeArrowheads="1"/>
          </p:cNvSpPr>
          <p:nvPr/>
        </p:nvSpPr>
        <p:spPr bwMode="auto">
          <a:xfrm>
            <a:off x="966787" y="6960658"/>
            <a:ext cx="785813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81000" y="4572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0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Training and Support Resources</a:t>
            </a:r>
            <a:endParaRPr lang="en-US" sz="4700" b="1" kern="0" dirty="0">
              <a:solidFill>
                <a:srgbClr val="2672B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410639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762000" y="4480893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kern="0" dirty="0" smtClean="0">
                <a:solidFill>
                  <a:srgbClr val="17539C"/>
                </a:solidFill>
                <a:latin typeface="Calibri"/>
                <a:ea typeface="+mj-ea"/>
                <a:cs typeface="Calibri"/>
              </a:rPr>
              <a:t>What questions do you have?</a:t>
            </a:r>
            <a:r>
              <a:rPr lang="en-US" sz="9800" kern="0" dirty="0" smtClean="0">
                <a:solidFill>
                  <a:srgbClr val="17539C"/>
                </a:solidFill>
                <a:latin typeface="Calibri"/>
                <a:ea typeface="+mj-ea"/>
                <a:cs typeface="Calibri"/>
              </a:rPr>
              <a:t> </a:t>
            </a:r>
            <a:endParaRPr lang="en-US" sz="8000" kern="0" dirty="0">
              <a:solidFill>
                <a:srgbClr val="2672B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082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4000" y="1828800"/>
            <a:ext cx="8509000" cy="8534400"/>
          </a:xfrm>
        </p:spPr>
        <p:txBody>
          <a:bodyPr lIns="152394" tIns="76197" rIns="152394" bIns="76197"/>
          <a:lstStyle/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Closed environment</a:t>
            </a:r>
          </a:p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No private information required from students</a:t>
            </a:r>
          </a:p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Students join classes by the invitation of their teacher only</a:t>
            </a:r>
          </a:p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All communications are archived</a:t>
            </a:r>
          </a:p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Teacher has full </a:t>
            </a:r>
            <a:r>
              <a:rPr lang="en-US" sz="4000" dirty="0" smtClean="0">
                <a:cs typeface="Calibri" pitchFamily="34" charset="0"/>
              </a:rPr>
              <a:t>management </a:t>
            </a:r>
            <a:r>
              <a:rPr sz="4000" dirty="0" smtClean="0">
                <a:cs typeface="Calibri" pitchFamily="34" charset="0"/>
              </a:rPr>
              <a:t>control</a:t>
            </a:r>
          </a:p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Sub domains allow district administrators greater control</a:t>
            </a:r>
          </a:p>
          <a:p>
            <a:pPr>
              <a:buFontTx/>
              <a:buNone/>
            </a:pPr>
            <a:endParaRPr sz="4300" dirty="0" smtClean="0">
              <a:cs typeface="Calibri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Secure Platform Ensures Student Safety and Privacy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3.23.0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5105400"/>
            <a:ext cx="5486400" cy="46355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9677400" y="5638800"/>
            <a:ext cx="2819400" cy="5334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4" name="Picture 3" descr="Screen Shot 2012-05-15 at 3.36.52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00" y="2286000"/>
            <a:ext cx="5219700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creen Shot 2012-05-15 at 5.03.4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905000"/>
            <a:ext cx="7277100" cy="59817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Create Your Account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2286000" y="5943600"/>
            <a:ext cx="2743200" cy="914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" name="Picture 2" descr="Screen Shot 2012-05-15 at 5.03.56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3505200"/>
            <a:ext cx="672526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91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Teacher Landing Page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07.1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676400"/>
            <a:ext cx="12903200" cy="8636000"/>
          </a:xfrm>
          <a:prstGeom prst="rect">
            <a:avLst/>
          </a:prstGeom>
        </p:spPr>
      </p:pic>
      <p:sp>
        <p:nvSpPr>
          <p:cNvPr id="12" name="Rectangular Callout 17"/>
          <p:cNvSpPr>
            <a:spLocks noChangeArrowheads="1"/>
          </p:cNvSpPr>
          <p:nvPr/>
        </p:nvSpPr>
        <p:spPr bwMode="auto">
          <a:xfrm>
            <a:off x="228600" y="2743200"/>
            <a:ext cx="2667000" cy="2133600"/>
          </a:xfrm>
          <a:prstGeom prst="wedgeRectCallout">
            <a:avLst>
              <a:gd name="adj1" fmla="val 275468"/>
              <a:gd name="adj2" fmla="val -72244"/>
            </a:avLst>
          </a:prstGeom>
          <a:solidFill>
            <a:srgbClr val="4F81BD">
              <a:tint val="100000"/>
              <a:shade val="100000"/>
              <a:satMod val="100000"/>
            </a:srgbClr>
          </a:solidFill>
          <a:ln w="25400">
            <a:noFill/>
            <a:prstDash val="solid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Store unlimited content for easy re-use and sharing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5" name="Rectangular Callout 17"/>
          <p:cNvSpPr>
            <a:spLocks noChangeArrowheads="1"/>
          </p:cNvSpPr>
          <p:nvPr/>
        </p:nvSpPr>
        <p:spPr bwMode="auto">
          <a:xfrm>
            <a:off x="228600" y="8534400"/>
            <a:ext cx="2743200" cy="1676400"/>
          </a:xfrm>
          <a:prstGeom prst="wedgeRectCallout">
            <a:avLst>
              <a:gd name="adj1" fmla="val 50915"/>
              <a:gd name="adj2" fmla="val -154111"/>
            </a:avLst>
          </a:prstGeom>
          <a:solidFill>
            <a:srgbClr val="4F81BD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799" y="8625007"/>
            <a:ext cx="2667001" cy="166199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Create Groups for Classes and Clubs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Rectangular Callout 21"/>
          <p:cNvSpPr>
            <a:spLocks noChangeArrowheads="1"/>
          </p:cNvSpPr>
          <p:nvPr/>
        </p:nvSpPr>
        <p:spPr bwMode="auto">
          <a:xfrm>
            <a:off x="11811000" y="8153400"/>
            <a:ext cx="3048000" cy="2362200"/>
          </a:xfrm>
          <a:prstGeom prst="wedgeRectCallout">
            <a:avLst>
              <a:gd name="adj1" fmla="val -129339"/>
              <a:gd name="adj2" fmla="val -57636"/>
            </a:avLst>
          </a:prstGeom>
          <a:solidFill>
            <a:srgbClr val="4F81BD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Encourage collaboration and participation in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 classroom discussions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Rectangular Callout 20"/>
          <p:cNvSpPr>
            <a:spLocks noChangeArrowheads="1"/>
          </p:cNvSpPr>
          <p:nvPr/>
        </p:nvSpPr>
        <p:spPr bwMode="auto">
          <a:xfrm>
            <a:off x="11658600" y="4876800"/>
            <a:ext cx="3276600" cy="1828800"/>
          </a:xfrm>
          <a:prstGeom prst="wedgeRectCallout">
            <a:avLst>
              <a:gd name="adj1" fmla="val -124801"/>
              <a:gd name="adj2" fmla="val -105044"/>
            </a:avLst>
          </a:prstGeom>
          <a:solidFill>
            <a:srgbClr val="4F81BD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Post assignments, reminders, polls, or discussion questions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5914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0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Student View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09.1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752600"/>
            <a:ext cx="12890500" cy="8470900"/>
          </a:xfrm>
          <a:prstGeom prst="rect">
            <a:avLst/>
          </a:prstGeom>
        </p:spPr>
      </p:pic>
      <p:sp>
        <p:nvSpPr>
          <p:cNvPr id="23" name="Rectangular Callout 17"/>
          <p:cNvSpPr>
            <a:spLocks noChangeArrowheads="1"/>
          </p:cNvSpPr>
          <p:nvPr/>
        </p:nvSpPr>
        <p:spPr bwMode="auto">
          <a:xfrm>
            <a:off x="533400" y="2362200"/>
            <a:ext cx="2819401" cy="2552428"/>
          </a:xfrm>
          <a:prstGeom prst="wedgeRectCallout">
            <a:avLst>
              <a:gd name="adj1" fmla="val 223527"/>
              <a:gd name="adj2" fmla="val -50732"/>
            </a:avLst>
          </a:prstGeom>
          <a:solidFill>
            <a:srgbClr val="4F81BD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3400" y="2438400"/>
            <a:ext cx="2653553" cy="224676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Unlimited storage for documents, videos and other resources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Rectangular Callout 17"/>
          <p:cNvSpPr>
            <a:spLocks noChangeArrowheads="1"/>
          </p:cNvSpPr>
          <p:nvPr/>
        </p:nvSpPr>
        <p:spPr bwMode="auto">
          <a:xfrm>
            <a:off x="762000" y="8382000"/>
            <a:ext cx="2667000" cy="2286000"/>
          </a:xfrm>
          <a:prstGeom prst="wedgeRectCallout">
            <a:avLst>
              <a:gd name="adj1" fmla="val 33770"/>
              <a:gd name="adj2" fmla="val -11863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8200" y="8623518"/>
            <a:ext cx="2590800" cy="181588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Students can only join groups, they cannot create them</a:t>
            </a:r>
            <a:endParaRPr lang="en-US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Rectangular Callout 17"/>
          <p:cNvSpPr>
            <a:spLocks noChangeArrowheads="1"/>
          </p:cNvSpPr>
          <p:nvPr/>
        </p:nvSpPr>
        <p:spPr bwMode="auto">
          <a:xfrm>
            <a:off x="9601201" y="228600"/>
            <a:ext cx="5181600" cy="1752599"/>
          </a:xfrm>
          <a:prstGeom prst="wedgeRectCallout">
            <a:avLst>
              <a:gd name="adj1" fmla="val -19975"/>
              <a:gd name="adj2" fmla="val 7902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601200" y="367605"/>
            <a:ext cx="5105400" cy="138499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Students receive notifications for new grades, new assignments, alerts or replies</a:t>
            </a:r>
            <a:endParaRPr lang="en-US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Rectangular Callout 17"/>
          <p:cNvSpPr>
            <a:spLocks noChangeArrowheads="1"/>
          </p:cNvSpPr>
          <p:nvPr/>
        </p:nvSpPr>
        <p:spPr bwMode="auto">
          <a:xfrm>
            <a:off x="11125200" y="8458200"/>
            <a:ext cx="3657600" cy="2209800"/>
          </a:xfrm>
          <a:prstGeom prst="wedgeRectCallout">
            <a:avLst>
              <a:gd name="adj1" fmla="val -75620"/>
              <a:gd name="adj2" fmla="val -210210"/>
            </a:avLst>
          </a:prstGeom>
          <a:solidFill>
            <a:srgbClr val="4F81BD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201400" y="8699718"/>
            <a:ext cx="3581400" cy="181588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Students can only send messages to the entire group or directly to the teacher</a:t>
            </a:r>
            <a:endParaRPr lang="en-US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19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240000" cy="11430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7" y="635000"/>
            <a:ext cx="3821113" cy="1117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  <a:effectLst>
            <a:outerShdw dist="25399" dir="54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2051" name="Rectangle 3"/>
          <p:cNvSpPr>
            <a:spLocks/>
          </p:cNvSpPr>
          <p:nvPr/>
        </p:nvSpPr>
        <p:spPr bwMode="auto">
          <a:xfrm>
            <a:off x="736600" y="4724400"/>
            <a:ext cx="12446000" cy="2095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b"/>
          <a:lstStyle/>
          <a:p>
            <a:pPr algn="l">
              <a:lnSpc>
                <a:spcPct val="80000"/>
              </a:lnSpc>
            </a:pPr>
            <a:r>
              <a:rPr lang="en-US" sz="7200" b="1" dirty="0" smtClean="0">
                <a:solidFill>
                  <a:srgbClr val="2A5B8A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Edmodo in the Classroom</a:t>
            </a:r>
            <a:endParaRPr lang="en-US" sz="7200" b="1" dirty="0">
              <a:solidFill>
                <a:srgbClr val="2A5B8A"/>
              </a:solidFill>
              <a:latin typeface="Helvetica Neue" charset="0"/>
              <a:ea typeface="Helvetica Neue" charset="0"/>
              <a:cs typeface="Helvetica Neue" charset="0"/>
              <a:sym typeface="Helvetica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0009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Update Your Account Settings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10.3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600200"/>
            <a:ext cx="13586311" cy="89789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152401" y="2868613"/>
            <a:ext cx="1981200" cy="2312987"/>
          </a:xfrm>
          <a:prstGeom prst="wedgeRectCallout">
            <a:avLst>
              <a:gd name="adj1" fmla="val 72615"/>
              <a:gd name="adj2" fmla="val -915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895600"/>
            <a:ext cx="2133600" cy="298543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Upload a photo or select an icon from our list</a:t>
            </a:r>
          </a:p>
          <a:p>
            <a:endParaRPr lang="en-US" dirty="0"/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228600" y="7390718"/>
            <a:ext cx="2406174" cy="2058082"/>
          </a:xfrm>
          <a:prstGeom prst="wedgeRectCallout">
            <a:avLst>
              <a:gd name="adj1" fmla="val 210867"/>
              <a:gd name="adj2" fmla="val 7478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7467600"/>
            <a:ext cx="2209800" cy="292387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Select your School and connect with your peers</a:t>
            </a:r>
          </a:p>
          <a:p>
            <a:endParaRPr lang="en-US" sz="7200" dirty="0"/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11201400" y="457200"/>
            <a:ext cx="3276600" cy="1676400"/>
          </a:xfrm>
          <a:prstGeom prst="wedgeRectCallout">
            <a:avLst>
              <a:gd name="adj1" fmla="val -21285"/>
              <a:gd name="adj2" fmla="val 10063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/>
            <a:endParaRPr lang="en-US" sz="28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 eaLnBrk="0" hangingPunct="0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Customize email or text notification </a:t>
            </a:r>
          </a:p>
          <a:p>
            <a:pPr eaLnBrk="0" hangingPunct="0"/>
            <a:endParaRPr lang="en-US" dirty="0"/>
          </a:p>
        </p:txBody>
      </p:sp>
      <p:sp>
        <p:nvSpPr>
          <p:cNvPr id="12" name="Rectangular Callout 17"/>
          <p:cNvSpPr>
            <a:spLocks noChangeArrowheads="1"/>
          </p:cNvSpPr>
          <p:nvPr/>
        </p:nvSpPr>
        <p:spPr bwMode="auto">
          <a:xfrm>
            <a:off x="11506200" y="8915400"/>
            <a:ext cx="2895600" cy="1600200"/>
          </a:xfrm>
          <a:prstGeom prst="wedgeRectCallout">
            <a:avLst>
              <a:gd name="adj1" fmla="val -35657"/>
              <a:gd name="adj2" fmla="val -11913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Choose your privacy settings</a:t>
            </a:r>
          </a:p>
          <a:p>
            <a:pPr eaLnBrk="0" hangingPunct="0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9138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11" grpId="0" animBg="1"/>
      <p:bldP spid="1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nk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3476B9"/>
      </a:accent1>
      <a:accent2>
        <a:srgbClr val="333399"/>
      </a:accent2>
      <a:accent3>
        <a:srgbClr val="FFFFFF"/>
      </a:accent3>
      <a:accent4>
        <a:srgbClr val="000000"/>
      </a:accent4>
      <a:accent5>
        <a:srgbClr val="AEBDD9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10041</TotalTime>
  <Pages>0</Pages>
  <Words>897</Words>
  <Characters>0</Characters>
  <Application>Microsoft Office PowerPoint</Application>
  <PresentationFormat>Custom</PresentationFormat>
  <Lines>0</Lines>
  <Paragraphs>169</Paragraphs>
  <Slides>33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Blank</vt:lpstr>
      <vt:lpstr>PowerPoint Presentation</vt:lpstr>
      <vt:lpstr>What is Edmodo?</vt:lpstr>
      <vt:lpstr>Founded in late 2008, Edmodo is now being used by more than 7 million teachers and students around the world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</dc:creator>
  <cp:lastModifiedBy>Megan McCoy</cp:lastModifiedBy>
  <cp:revision>72</cp:revision>
  <cp:lastPrinted>2012-05-16T01:09:39Z</cp:lastPrinted>
  <dcterms:modified xsi:type="dcterms:W3CDTF">2012-10-04T01:57:20Z</dcterms:modified>
</cp:coreProperties>
</file>